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6797675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3401F45-6880-4E06-AAE0-0DD0BF7EF965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p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B15F8C-D670-4B3A-8F43-0540EA723B42}" type="slidenum"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575160" y="1160280"/>
            <a:ext cx="5111280" cy="4078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fbf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D8CC1C2-3BC4-487F-8B70-FF689BCDE9C8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19/12/16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EEA7F3-E0B2-44F3-8FA0-1897D7F06CD8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54360" y="5326200"/>
            <a:ext cx="4571640" cy="3143160"/>
          </a:xfrm>
          <a:prstGeom prst="arc">
            <a:avLst>
              <a:gd name="adj1" fmla="val 10842618"/>
              <a:gd name="adj2" fmla="val 0"/>
            </a:avLst>
          </a:prstGeom>
          <a:solidFill>
            <a:schemeClr val="accent6"/>
          </a:solidFill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TextShape 2"/>
          <p:cNvSpPr txBox="1"/>
          <p:nvPr/>
        </p:nvSpPr>
        <p:spPr>
          <a:xfrm>
            <a:off x="323640" y="1368000"/>
            <a:ext cx="4248000" cy="2649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Excmo. Ajuntament d´Elx</a:t>
            </a:r>
            <a:r>
              <a:rPr b="1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Información: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CASA DE LA DONA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(Centro Social Plaza de Barcelona)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C/. Mario Pastor Sempere, 43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03206.- Elche (Alicante)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Telf 966 65 92 13 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
</a:t>
            </a:r>
            <a:r>
              <a:rPr b="1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igualdad@ayto-elche.es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4500000" y="-851040"/>
            <a:ext cx="3096000" cy="3959280"/>
          </a:xfrm>
          <a:prstGeom prst="rect">
            <a:avLst/>
          </a:prstGeom>
          <a:noFill/>
          <a:ln>
            <a:noFill/>
          </a:ln>
        </p:spPr>
        <p:txBody>
          <a:bodyPr lIns="180000" rIns="36000" tIns="72000" bIns="0" anchor="ctr"/>
          <a:p>
            <a:pPr algn="ctr">
              <a:lnSpc>
                <a:spcPct val="100000"/>
              </a:lnSpc>
            </a:pPr>
            <a:r>
              <a:rPr b="1" lang="es-ES" sz="4000" spc="-1" strike="noStrike">
                <a:solidFill>
                  <a:srgbClr val="ff953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PROGRAMA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s-ES" sz="4000" spc="-1" strike="noStrike">
                <a:solidFill>
                  <a:srgbClr val="ff953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1" lang="es-ES" sz="4000" spc="-1" strike="noStrike">
                <a:solidFill>
                  <a:srgbClr val="ff953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CLARA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4788000" y="4651200"/>
            <a:ext cx="4104000" cy="5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 la colaboración del  Excmo. Ajuntament d’ Elx y cofinanciado por el Instituto de la Mujer y para la Igualdad de Oportunidades y por el Fondo Social Europeo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10 Imagen" descr=""/>
          <p:cNvPicPr/>
          <p:nvPr/>
        </p:nvPicPr>
        <p:blipFill>
          <a:blip r:embed="rId1"/>
          <a:srcRect l="34689" t="35854" r="34284" b="35408"/>
          <a:stretch/>
        </p:blipFill>
        <p:spPr>
          <a:xfrm>
            <a:off x="6393600" y="6326280"/>
            <a:ext cx="503280" cy="461520"/>
          </a:xfrm>
          <a:prstGeom prst="rect">
            <a:avLst/>
          </a:prstGeom>
          <a:ln>
            <a:noFill/>
          </a:ln>
        </p:spPr>
      </p:pic>
      <p:sp>
        <p:nvSpPr>
          <p:cNvPr id="50" name="CustomShape 5"/>
          <p:cNvSpPr/>
          <p:nvPr/>
        </p:nvSpPr>
        <p:spPr>
          <a:xfrm>
            <a:off x="4788000" y="2853000"/>
            <a:ext cx="4104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Programa de Formación dirigido a promover la inserción laboral de las mujeres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1 Imagen" descr=""/>
          <p:cNvPicPr/>
          <p:nvPr/>
        </p:nvPicPr>
        <p:blipFill>
          <a:blip r:embed="rId2"/>
          <a:stretch/>
        </p:blipFill>
        <p:spPr>
          <a:xfrm>
            <a:off x="7110360" y="6333120"/>
            <a:ext cx="2033280" cy="461160"/>
          </a:xfrm>
          <a:prstGeom prst="rect">
            <a:avLst/>
          </a:prstGeom>
          <a:ln>
            <a:noFill/>
          </a:ln>
        </p:spPr>
      </p:pic>
      <p:pic>
        <p:nvPicPr>
          <p:cNvPr id="52" name="17 Imagen" descr=""/>
          <p:cNvPicPr/>
          <p:nvPr/>
        </p:nvPicPr>
        <p:blipFill>
          <a:blip r:embed="rId3"/>
          <a:srcRect l="34689" t="35854" r="34284" b="35408"/>
          <a:stretch/>
        </p:blipFill>
        <p:spPr>
          <a:xfrm>
            <a:off x="954720" y="6306840"/>
            <a:ext cx="503280" cy="461520"/>
          </a:xfrm>
          <a:prstGeom prst="rect">
            <a:avLst/>
          </a:prstGeom>
          <a:ln>
            <a:noFill/>
          </a:ln>
        </p:spPr>
      </p:pic>
      <p:pic>
        <p:nvPicPr>
          <p:cNvPr id="53" name="1 Imagen" descr=""/>
          <p:cNvPicPr/>
          <p:nvPr/>
        </p:nvPicPr>
        <p:blipFill>
          <a:blip r:embed="rId4"/>
          <a:stretch/>
        </p:blipFill>
        <p:spPr>
          <a:xfrm>
            <a:off x="1602360" y="6307200"/>
            <a:ext cx="2033280" cy="461160"/>
          </a:xfrm>
          <a:prstGeom prst="rect">
            <a:avLst/>
          </a:prstGeom>
          <a:ln>
            <a:noFill/>
          </a:ln>
        </p:spPr>
      </p:pic>
      <p:pic>
        <p:nvPicPr>
          <p:cNvPr id="54" name="0 Imagen" descr=""/>
          <p:cNvPicPr/>
          <p:nvPr/>
        </p:nvPicPr>
        <p:blipFill>
          <a:blip r:embed="rId5"/>
          <a:stretch/>
        </p:blipFill>
        <p:spPr>
          <a:xfrm>
            <a:off x="7672320" y="476640"/>
            <a:ext cx="1219680" cy="1317600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"/>
          <p:cNvPicPr/>
          <p:nvPr/>
        </p:nvPicPr>
        <p:blipFill>
          <a:blip r:embed="rId6"/>
          <a:stretch/>
        </p:blipFill>
        <p:spPr>
          <a:xfrm>
            <a:off x="4546080" y="6330960"/>
            <a:ext cx="1790280" cy="41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0 Imagen" descr=""/>
          <p:cNvPicPr/>
          <p:nvPr/>
        </p:nvPicPr>
        <p:blipFill>
          <a:blip r:embed="rId1"/>
          <a:srcRect l="36835" t="65386" r="38424" b="9394"/>
          <a:stretch/>
        </p:blipFill>
        <p:spPr>
          <a:xfrm rot="10800000">
            <a:off x="9144000" y="6866280"/>
            <a:ext cx="1403280" cy="1048680"/>
          </a:xfrm>
          <a:prstGeom prst="rect">
            <a:avLst/>
          </a:prstGeom>
          <a:ln>
            <a:noFill/>
          </a:ln>
        </p:spPr>
      </p:pic>
      <p:pic>
        <p:nvPicPr>
          <p:cNvPr id="57" name="8 Imagen" descr=""/>
          <p:cNvPicPr/>
          <p:nvPr/>
        </p:nvPicPr>
        <p:blipFill>
          <a:blip r:embed="rId2"/>
          <a:srcRect l="28438" t="41900" r="33268" b="29879"/>
          <a:stretch/>
        </p:blipFill>
        <p:spPr>
          <a:xfrm>
            <a:off x="0" y="0"/>
            <a:ext cx="3350520" cy="1739880"/>
          </a:xfrm>
          <a:prstGeom prst="rect">
            <a:avLst/>
          </a:prstGeom>
          <a:ln>
            <a:noFill/>
          </a:ln>
        </p:spPr>
      </p:pic>
      <p:sp>
        <p:nvSpPr>
          <p:cNvPr id="58" name="TextShape 1"/>
          <p:cNvSpPr txBox="1"/>
          <p:nvPr/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68760" algn="ctr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760" algn="ctr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860000" y="375480"/>
            <a:ext cx="3527640" cy="61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El </a:t>
            </a: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Programa Clara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se realiza a través de itinerarios integrados y personalizados en los que se trabajan aspectos personales, profesionales, formación ocupacional y acompañamiento a la inserción laboral. Todo ello dirigido a lograr una mejor empleabilidad y una mayor autonomía personal y económica de las mujeres: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Fomentando la autoestima</a:t>
            </a:r>
            <a:r>
              <a:rPr b="0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y la confianza necesaria para que las mujeres se conviertan en protagonistas activas de su propio proceso de integración social y laboral.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Facilitando la información y asesoramiento</a:t>
            </a:r>
            <a:r>
              <a:rPr b="0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para la definición de un perfil profesional que tenga en cuenta las expectativas de cada mujer y las oportunidades de inserción laboral.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Proporcionando Formación Ocupacional</a:t>
            </a:r>
            <a:r>
              <a:rPr b="1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 través de cursos específicos vinculados a los huecos de mercado de la zona.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Asesorando, formando y acompañando la iniciativa empresarial</a:t>
            </a:r>
            <a:r>
              <a:rPr b="0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Fomentando la creación y consolidación de redes</a:t>
            </a:r>
            <a:r>
              <a:rPr b="1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autoayuda en colaboración con diferentes asociaciones de mujeres y entidades públicas y privadas.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1f497d"/>
              </a:buClr>
              <a:buFont typeface="Wingdings" charset="2"/>
              <a:buChar char=""/>
            </a:pPr>
            <a:r>
              <a:rPr b="1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Informando y facilitando</a:t>
            </a:r>
            <a:r>
              <a:rPr b="0" lang="es-ES" sz="13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el acceso a  recursos especializados.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827640" y="2631960"/>
            <a:ext cx="3528000" cy="385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ES" sz="13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El Programa Clara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tiene como objetivos fundamentales incrementar la empleabilidad de las mujeres y mejorar sus expectativas y su calidad de vida, a través de su desarrollo personal y una mejor cualificación para el empleo.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 dirige a mujeres con especiales dificultades para su inserción laboral y se lleva a cabo a través de un itinerario con varias fases en su ejecución adaptadas a las necesidades de las mujeres participantes.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Este Programa, cofinanciado por el Fondo Social Europeo a través del Programa Operativo </a:t>
            </a:r>
            <a:r>
              <a:rPr b="0" lang="es-ES" sz="13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“</a:t>
            </a:r>
            <a:r>
              <a:rPr b="1" lang="es-ES" sz="13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Inclusión Social y de la Economía Social (POISES) 2014-2020</a:t>
            </a:r>
            <a:r>
              <a:rPr b="0" lang="es-ES" sz="1300" spc="-1" strike="noStrike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” </a:t>
            </a:r>
            <a:r>
              <a:rPr b="0" lang="es-ES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está promovido por el Instituto de la Mujer y para la Igualdad de Oportunidades.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0 Imagen" descr=""/>
          <p:cNvPicPr/>
          <p:nvPr/>
        </p:nvPicPr>
        <p:blipFill>
          <a:blip r:embed="rId3"/>
          <a:stretch/>
        </p:blipFill>
        <p:spPr>
          <a:xfrm>
            <a:off x="323640" y="260640"/>
            <a:ext cx="1219680" cy="131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Application>LibreOffice/5.2.1.2$Windows_x86 LibreOffice_project/31dd62db80d4e60af04904455ec9c9219178d620</Application>
  <Words>137</Words>
  <Paragraphs>19</Paragraphs>
  <Company>TRAGSA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2016-11-10T11:18:14Z</dcterms:created>
  <dc:creator>TRAGSA</dc:creator>
  <dc:description/>
  <dc:language>es-ES</dc:language>
  <cp:lastModifiedBy>TRAGSA</cp:lastModifiedBy>
  <cp:lastPrinted>2016-11-10T13:10:06Z</cp:lastPrinted>
  <dcterms:modified xsi:type="dcterms:W3CDTF">2016-12-19T13:00:29Z</dcterms:modified>
  <cp:revision>53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TRAGSA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